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7"/>
  </p:notesMasterIdLst>
  <p:sldIdLst>
    <p:sldId id="297" r:id="rId2"/>
    <p:sldId id="298" r:id="rId3"/>
    <p:sldId id="257" r:id="rId4"/>
    <p:sldId id="307" r:id="rId5"/>
    <p:sldId id="287" r:id="rId6"/>
    <p:sldId id="306" r:id="rId7"/>
    <p:sldId id="289" r:id="rId8"/>
    <p:sldId id="290" r:id="rId9"/>
    <p:sldId id="310" r:id="rId10"/>
    <p:sldId id="312" r:id="rId11"/>
    <p:sldId id="299" r:id="rId12"/>
    <p:sldId id="280" r:id="rId13"/>
    <p:sldId id="313" r:id="rId14"/>
    <p:sldId id="317" r:id="rId15"/>
    <p:sldId id="314" r:id="rId16"/>
    <p:sldId id="315" r:id="rId17"/>
    <p:sldId id="318" r:id="rId18"/>
    <p:sldId id="316" r:id="rId19"/>
    <p:sldId id="319" r:id="rId20"/>
    <p:sldId id="320" r:id="rId21"/>
    <p:sldId id="321" r:id="rId22"/>
    <p:sldId id="322" r:id="rId23"/>
    <p:sldId id="323" r:id="rId24"/>
    <p:sldId id="282" r:id="rId25"/>
    <p:sldId id="295" r:id="rId2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94" autoAdjust="0"/>
    <p:restoredTop sz="94660"/>
  </p:normalViewPr>
  <p:slideViewPr>
    <p:cSldViewPr>
      <p:cViewPr>
        <p:scale>
          <a:sx n="70" d="100"/>
          <a:sy n="70" d="100"/>
        </p:scale>
        <p:origin x="-1392" y="-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BDC426-6417-4E32-8563-5A1BDB15097C}" type="datetimeFigureOut">
              <a:rPr lang="en-US" smtClean="0"/>
              <a:pPr/>
              <a:t>30/03/2016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3A62F7-2E5C-4A3B-AB93-5DC4E7514247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ctrTitle"/>
          </p:nvPr>
        </p:nvSpPr>
        <p:spPr>
          <a:xfrm>
            <a:off x="1432560" y="359898"/>
            <a:ext cx="7406640" cy="1472184"/>
          </a:xfrm>
        </p:spPr>
        <p:txBody>
          <a:bodyPr anchor="b"/>
          <a:lstStyle>
            <a:lvl1pPr algn="l"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22" name="Subtitle 21"/>
          <p:cNvSpPr>
            <a:spLocks noGrp="1"/>
          </p:cNvSpPr>
          <p:nvPr>
            <p:ph type="subTitle" idx="1"/>
          </p:nvPr>
        </p:nvSpPr>
        <p:spPr>
          <a:xfrm>
            <a:off x="1432560" y="1850064"/>
            <a:ext cx="7406640" cy="1752600"/>
          </a:xfrm>
        </p:spPr>
        <p:txBody>
          <a:bodyPr tIns="0"/>
          <a:lstStyle>
            <a:lvl1pPr marL="27432" indent="0" algn="l">
              <a:buNone/>
              <a:defRPr sz="26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30/03/2016</a:t>
            </a:fld>
            <a:endParaRPr lang="en-US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921433" y="1413802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Oval 8"/>
          <p:cNvSpPr/>
          <p:nvPr/>
        </p:nvSpPr>
        <p:spPr>
          <a:xfrm>
            <a:off x="1157176" y="1345016"/>
            <a:ext cx="64008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30/03/2016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274639"/>
            <a:ext cx="1828800" cy="5851525"/>
          </a:xfrm>
        </p:spPr>
        <p:txBody>
          <a:bodyPr vert="eaVert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274640"/>
            <a:ext cx="5562600" cy="5851525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30/03/2016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30/03/2016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282890" y="-54"/>
            <a:ext cx="68580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8392" y="2600325"/>
            <a:ext cx="6400800" cy="2286000"/>
          </a:xfrm>
        </p:spPr>
        <p:txBody>
          <a:bodyPr anchor="t"/>
          <a:lstStyle>
            <a:lvl1pPr algn="l">
              <a:lnSpc>
                <a:spcPts val="4500"/>
              </a:lnSpc>
              <a:buNone/>
              <a:defRPr sz="4000" b="1" cap="all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8392" y="1066800"/>
            <a:ext cx="6400800" cy="1509712"/>
          </a:xfrm>
        </p:spPr>
        <p:txBody>
          <a:bodyPr anchor="b"/>
          <a:lstStyle>
            <a:lvl1pPr marL="18288" indent="0">
              <a:lnSpc>
                <a:spcPts val="2300"/>
              </a:lnSpc>
              <a:spcBef>
                <a:spcPts val="0"/>
              </a:spcBef>
              <a:buNone/>
              <a:defRPr sz="20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30/03/2016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 bwMode="invGray">
          <a:xfrm>
            <a:off x="2286000" y="0"/>
            <a:ext cx="762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Oval 7"/>
          <p:cNvSpPr/>
          <p:nvPr/>
        </p:nvSpPr>
        <p:spPr>
          <a:xfrm>
            <a:off x="2172321" y="2814656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Oval 8"/>
          <p:cNvSpPr/>
          <p:nvPr/>
        </p:nvSpPr>
        <p:spPr>
          <a:xfrm>
            <a:off x="2408064" y="2745870"/>
            <a:ext cx="64008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3560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7608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30/03/2016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160336"/>
            <a:ext cx="8229600" cy="1143000"/>
          </a:xfrm>
        </p:spPr>
        <p:txBody>
          <a:bodyPr anchor="ctr"/>
          <a:lstStyle>
            <a:lvl1pPr algn="ctr">
              <a:defRPr sz="4500" b="1" cap="none" baseline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6344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30/03/2016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 anchor="ctr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30/03/2016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014984" y="0"/>
            <a:ext cx="8129016" cy="6858000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30/03/2016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Rectangle 5"/>
          <p:cNvSpPr/>
          <p:nvPr/>
        </p:nvSpPr>
        <p:spPr bwMode="invGray">
          <a:xfrm>
            <a:off x="1014984" y="-54"/>
            <a:ext cx="73152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6778"/>
            <a:ext cx="3810000" cy="1162050"/>
          </a:xfrm>
          <a:ln>
            <a:noFill/>
          </a:ln>
        </p:spPr>
        <p:txBody>
          <a:bodyPr anchor="b"/>
          <a:lstStyle>
            <a:lvl1pPr algn="l">
              <a:lnSpc>
                <a:spcPts val="2000"/>
              </a:lnSpc>
              <a:buNone/>
              <a:defRPr sz="2200" b="1" cap="all" baseline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57200" y="1406964"/>
            <a:ext cx="3810000" cy="698500"/>
          </a:xfrm>
        </p:spPr>
        <p:txBody>
          <a:bodyPr/>
          <a:lstStyle>
            <a:lvl1pPr marL="4572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57200" y="2133600"/>
            <a:ext cx="8153400" cy="39925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30/03/2016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6896" y="1066800"/>
            <a:ext cx="2743200" cy="1981200"/>
          </a:xfrm>
        </p:spPr>
        <p:txBody>
          <a:bodyPr anchor="b">
            <a:noAutofit/>
          </a:bodyPr>
          <a:lstStyle>
            <a:lvl1pPr algn="l">
              <a:buNone/>
              <a:defRPr sz="2100" b="1">
                <a:effectLst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30/03/2016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62000" y="1066800"/>
            <a:ext cx="4572000" cy="4572000"/>
          </a:xfrm>
          <a:prstGeom prst="rect">
            <a:avLst/>
          </a:prstGeom>
          <a:solidFill>
            <a:srgbClr val="FFFFFF"/>
          </a:solidFill>
          <a:ln w="88900" cap="sq">
            <a:solidFill>
              <a:srgbClr val="FFFFFF"/>
            </a:solidFill>
            <a:miter lim="800000"/>
          </a:ln>
          <a:effectLst>
            <a:outerShdw blurRad="55500" dist="18500" dir="5400000" algn="tl" rotWithShape="0">
              <a:srgbClr val="000000">
                <a:alpha val="3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635">
            <a:bevelT w="25400" h="19050"/>
            <a:contourClr>
              <a:srgbClr val="969696"/>
            </a:contourClr>
          </a:sp3d>
        </p:spPr>
        <p:txBody>
          <a:bodyPr lIns="91440" tIns="274320" rtlCol="0" anchor="t">
            <a:normAutofit/>
          </a:bodyPr>
          <a:lstStyle>
            <a:extLst/>
          </a:lstStyle>
          <a:p>
            <a:pPr marL="0" indent="-283464" algn="l" rtl="0" eaLnBrk="1" latinLnBrk="0" hangingPunct="1">
              <a:lnSpc>
                <a:spcPts val="3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None/>
            </a:pPr>
            <a:endParaRPr kumimoji="0" lang="en-US" sz="32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38200" y="1143003"/>
            <a:ext cx="4419600" cy="3514531"/>
          </a:xfrm>
          <a:prstGeom prst="roundRect">
            <a:avLst>
              <a:gd name="adj" fmla="val 783"/>
            </a:avLst>
          </a:prstGeom>
          <a:solidFill>
            <a:schemeClr val="bg2"/>
          </a:solidFill>
          <a:ln w="127000">
            <a:noFill/>
            <a:miter lim="800000"/>
          </a:ln>
          <a:effectLst/>
        </p:spPr>
        <p:txBody>
          <a:bodyPr lIns="91440" tIns="274320" anchor="t"/>
          <a:lstStyle>
            <a:lvl1pPr indent="0">
              <a:buNone/>
              <a:defRPr sz="3200"/>
            </a:lvl1pPr>
            <a:extLst/>
          </a:lstStyle>
          <a:p>
            <a:pPr marL="0" algn="l" eaLnBrk="1" latinLnBrk="0" hangingPunct="1"/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9" name="Flowchart: Process 8"/>
          <p:cNvSpPr/>
          <p:nvPr/>
        </p:nvSpPr>
        <p:spPr>
          <a:xfrm rot="19468671">
            <a:off x="396725" y="954341"/>
            <a:ext cx="685800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shade val="90000"/>
                <a:satMod val="200000"/>
                <a:alpha val="4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0" name="Flowchart: Process 9"/>
          <p:cNvSpPr/>
          <p:nvPr/>
        </p:nvSpPr>
        <p:spPr>
          <a:xfrm rot="2103354" flipH="1">
            <a:off x="5003667" y="936786"/>
            <a:ext cx="649224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alpha val="2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800600"/>
            <a:ext cx="4419600" cy="762000"/>
          </a:xfrm>
        </p:spPr>
        <p:txBody>
          <a:bodyPr anchor="ctr"/>
          <a:lstStyle>
            <a:lvl1pPr marL="0" indent="0" algn="l">
              <a:lnSpc>
                <a:spcPts val="1600"/>
              </a:lnSpc>
              <a:spcBef>
                <a:spcPts val="0"/>
              </a:spcBef>
              <a:buNone/>
              <a:defRPr sz="1400">
                <a:solidFill>
                  <a:srgbClr val="777777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e 6"/>
          <p:cNvSpPr/>
          <p:nvPr/>
        </p:nvSpPr>
        <p:spPr>
          <a:xfrm>
            <a:off x="-815927" y="-815922"/>
            <a:ext cx="1638887" cy="1638887"/>
          </a:xfrm>
          <a:prstGeom prst="pie">
            <a:avLst>
              <a:gd name="adj1" fmla="val 0"/>
              <a:gd name="adj2" fmla="val 5402120"/>
            </a:avLst>
          </a:prstGeom>
          <a:solidFill>
            <a:schemeClr val="bg2">
              <a:tint val="18000"/>
              <a:satMod val="220000"/>
              <a:alpha val="33000"/>
            </a:schemeClr>
          </a:solidFill>
          <a:ln w="3175" cap="rnd" cmpd="sng" algn="ctr">
            <a:solidFill>
              <a:schemeClr val="bg2">
                <a:shade val="70000"/>
                <a:satMod val="200000"/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Oval 7"/>
          <p:cNvSpPr/>
          <p:nvPr/>
        </p:nvSpPr>
        <p:spPr>
          <a:xfrm>
            <a:off x="168816" y="21102"/>
            <a:ext cx="1702191" cy="1702191"/>
          </a:xfrm>
          <a:prstGeom prst="ellipse">
            <a:avLst/>
          </a:prstGeom>
          <a:noFill/>
          <a:ln w="27305" cap="rnd" cmpd="sng" algn="ctr">
            <a:solidFill>
              <a:schemeClr val="bg2">
                <a:tint val="45000"/>
                <a:satMod val="325000"/>
                <a:alpha val="100000"/>
              </a:schemeClr>
            </a:solidFill>
            <a:prstDash val="solid"/>
          </a:ln>
          <a:effectLst>
            <a:outerShdw blurRad="25400" dist="25400" dir="5400000" algn="tl" rotWithShape="0">
              <a:schemeClr val="bg2">
                <a:shade val="50000"/>
                <a:satMod val="150000"/>
                <a:alpha val="8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1" name="Donut 10"/>
          <p:cNvSpPr/>
          <p:nvPr/>
        </p:nvSpPr>
        <p:spPr>
          <a:xfrm rot="2315675">
            <a:off x="182881" y="1055077"/>
            <a:ext cx="1125717" cy="1102624"/>
          </a:xfrm>
          <a:prstGeom prst="donut">
            <a:avLst>
              <a:gd name="adj" fmla="val 11833"/>
            </a:avLst>
          </a:prstGeom>
          <a:gradFill rotWithShape="1">
            <a:gsLst>
              <a:gs pos="0">
                <a:schemeClr val="bg2">
                  <a:tint val="10000"/>
                  <a:shade val="99000"/>
                  <a:satMod val="355000"/>
                  <a:alpha val="70000"/>
                </a:schemeClr>
              </a:gs>
              <a:gs pos="70000">
                <a:schemeClr val="bg2">
                  <a:tint val="6000"/>
                  <a:shade val="100000"/>
                  <a:satMod val="400000"/>
                  <a:alpha val="55000"/>
                </a:schemeClr>
              </a:gs>
              <a:gs pos="100000">
                <a:schemeClr val="bg2">
                  <a:tint val="100000"/>
                  <a:shade val="75000"/>
                  <a:satMod val="370000"/>
                  <a:alpha val="60000"/>
                </a:schemeClr>
              </a:gs>
            </a:gsLst>
            <a:path path="circle">
              <a:fillToRect l="-407500" t="-50000" r="507500" b="150000"/>
            </a:path>
          </a:gradFill>
          <a:ln w="7350" cap="rnd" cmpd="sng" algn="ctr">
            <a:solidFill>
              <a:schemeClr val="bg2">
                <a:shade val="60000"/>
                <a:satMod val="220000"/>
                <a:alpha val="100000"/>
              </a:schemeClr>
            </a:solidFill>
            <a:prstDash val="solid"/>
          </a:ln>
          <a:effectLst>
            <a:outerShdw blurRad="12700" dist="15000" dir="4500000" algn="tl" rotWithShape="0">
              <a:schemeClr val="bg2">
                <a:shade val="10000"/>
                <a:satMod val="200000"/>
                <a:alpha val="3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>
          <a:xfrm>
            <a:off x="1012873" y="-54"/>
            <a:ext cx="8131127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5" name="Title Placeholder 4"/>
          <p:cNvSpPr>
            <a:spLocks noGrp="1"/>
          </p:cNvSpPr>
          <p:nvPr>
            <p:ph type="title"/>
          </p:nvPr>
        </p:nvSpPr>
        <p:spPr>
          <a:xfrm>
            <a:off x="1435608" y="274638"/>
            <a:ext cx="7498080" cy="1143000"/>
          </a:xfrm>
          <a:prstGeom prst="rect">
            <a:avLst/>
          </a:prstGeom>
        </p:spPr>
        <p:txBody>
          <a:bodyPr anchor="ctr">
            <a:normAutofit/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>
          <a:xfrm>
            <a:off x="1435608" y="1447800"/>
            <a:ext cx="7498080" cy="4800600"/>
          </a:xfrm>
          <a:prstGeom prst="rect">
            <a:avLst/>
          </a:prstGeom>
        </p:spPr>
        <p:txBody>
          <a:bodyPr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24" name="Date Placeholder 23"/>
          <p:cNvSpPr>
            <a:spLocks noGrp="1"/>
          </p:cNvSpPr>
          <p:nvPr>
            <p:ph type="dt" sz="half" idx="2"/>
          </p:nvPr>
        </p:nvSpPr>
        <p:spPr>
          <a:xfrm>
            <a:off x="3581400" y="6305550"/>
            <a:ext cx="2133600" cy="476250"/>
          </a:xfrm>
          <a:prstGeom prst="rect">
            <a:avLst/>
          </a:prstGeom>
        </p:spPr>
        <p:txBody>
          <a:bodyPr anchor="b"/>
          <a:lstStyle>
            <a:lvl1pPr algn="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</a:defRPr>
            </a:lvl1pPr>
            <a:extLst/>
          </a:lstStyle>
          <a:p>
            <a:fld id="{1D8BD707-D9CF-40AE-B4C6-C98DA3205C09}" type="datetimeFigureOut">
              <a:rPr lang="en-US" smtClean="0"/>
              <a:pPr/>
              <a:t>30/03/2016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5715000" y="6305550"/>
            <a:ext cx="2895600" cy="476250"/>
          </a:xfrm>
          <a:prstGeom prst="rect">
            <a:avLst/>
          </a:prstGeom>
        </p:spPr>
        <p:txBody>
          <a:bodyPr anchor="b"/>
          <a:lstStyle>
            <a:lvl1pPr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endParaRPr 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4"/>
          </p:nvPr>
        </p:nvSpPr>
        <p:spPr>
          <a:xfrm>
            <a:off x="8613648" y="6305550"/>
            <a:ext cx="457200" cy="476250"/>
          </a:xfrm>
          <a:prstGeom prst="rect">
            <a:avLst/>
          </a:prstGeom>
        </p:spPr>
        <p:txBody>
          <a:bodyPr anchor="b"/>
          <a:lstStyle>
            <a:lvl1pPr algn="ct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Rectangle 14"/>
          <p:cNvSpPr/>
          <p:nvPr/>
        </p:nvSpPr>
        <p:spPr bwMode="invGray">
          <a:xfrm>
            <a:off x="1014984" y="-54"/>
            <a:ext cx="73152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4300" kern="1200">
          <a:solidFill>
            <a:schemeClr val="tx2">
              <a:satMod val="130000"/>
            </a:schemeClr>
          </a:solidFill>
          <a:effectLst>
            <a:outerShdw blurRad="50000" dist="30000" dir="5400000" algn="tl" rotWithShape="0">
              <a:srgbClr val="000000">
                <a:alpha val="30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83464" algn="l" rtl="0" eaLnBrk="1" latinLnBrk="0" hangingPunct="1">
        <a:lnSpc>
          <a:spcPct val="100000"/>
        </a:lnSpc>
        <a:spcBef>
          <a:spcPts val="600"/>
        </a:spcBef>
        <a:buClr>
          <a:schemeClr val="accent1"/>
        </a:buClr>
        <a:buSzPct val="80000"/>
        <a:buFont typeface="Wingdings 2"/>
        <a:buChar char="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37744" algn="l" rtl="0" eaLnBrk="1" latinLnBrk="0" hangingPunct="1">
        <a:lnSpc>
          <a:spcPct val="100000"/>
        </a:lnSpc>
        <a:spcBef>
          <a:spcPts val="550"/>
        </a:spcBef>
        <a:buClr>
          <a:schemeClr val="accent1"/>
        </a:buClr>
        <a:buFont typeface="Verdana"/>
        <a:buChar char="◦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886968" indent="-228600" algn="l" rtl="0" eaLnBrk="1" latinLnBrk="0" hangingPunct="1">
        <a:lnSpc>
          <a:spcPct val="100000"/>
        </a:lnSpc>
        <a:spcBef>
          <a:spcPct val="20000"/>
        </a:spcBef>
        <a:buClr>
          <a:schemeClr val="accent2"/>
        </a:buClr>
        <a:buFont typeface="Wingdings 2"/>
        <a:buChar char="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173736" algn="l" rtl="0" eaLnBrk="1" latinLnBrk="0" hangingPunct="1">
        <a:lnSpc>
          <a:spcPct val="100000"/>
        </a:lnSpc>
        <a:spcBef>
          <a:spcPct val="20000"/>
        </a:spcBef>
        <a:buClr>
          <a:schemeClr val="accent3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298448" indent="-182880" algn="l" rtl="0" eaLnBrk="1" latinLnBrk="0" hangingPunct="1">
        <a:lnSpc>
          <a:spcPct val="100000"/>
        </a:lnSpc>
        <a:spcBef>
          <a:spcPct val="20000"/>
        </a:spcBef>
        <a:buClr>
          <a:schemeClr val="accent4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508760" indent="-182880" algn="l" rtl="0" eaLnBrk="1" latinLnBrk="0" hangingPunct="1">
        <a:lnSpc>
          <a:spcPct val="100000"/>
        </a:lnSpc>
        <a:spcBef>
          <a:spcPct val="20000"/>
        </a:spcBef>
        <a:buClr>
          <a:schemeClr val="accent5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71907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213055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javatpoint.com/" TargetMode="External"/><Relationship Id="rId2" Type="http://schemas.openxmlformats.org/officeDocument/2006/relationships/hyperlink" Target="http://www.roseindia.java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w3school.com/" TargetMode="External"/><Relationship Id="rId4" Type="http://schemas.openxmlformats.org/officeDocument/2006/relationships/hyperlink" Target="http://www.java4s.com/" TargetMode="Externa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Grp="1" noChangeAspect="1" noChangeArrowheads="1"/>
          </p:cNvPicPr>
          <p:nvPr>
            <p:ph idx="4294967295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3581400" y="1066800"/>
            <a:ext cx="2208213" cy="2133600"/>
          </a:xfrm>
        </p:spPr>
      </p:pic>
      <p:sp>
        <p:nvSpPr>
          <p:cNvPr id="168964" name="Rectangle 4"/>
          <p:cNvSpPr>
            <a:spLocks noChangeArrowheads="1"/>
          </p:cNvSpPr>
          <p:nvPr/>
        </p:nvSpPr>
        <p:spPr bwMode="auto">
          <a:xfrm>
            <a:off x="0" y="0"/>
            <a:ext cx="9144000" cy="9818072"/>
          </a:xfrm>
          <a:prstGeom prst="rect">
            <a:avLst/>
          </a:prstGeom>
          <a:noFill/>
          <a:ln w="9525">
            <a:solidFill>
              <a:srgbClr val="002060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hangingPunct="0"/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eaLnBrk="0" hangingPunct="0"/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algn="ctr" eaLnBrk="0" hangingPunct="0"/>
            <a:endParaRPr lang="en-US" sz="2000" b="1" dirty="0" smtClean="0">
              <a:latin typeface="Times New Roman" pitchFamily="18" charset="0"/>
              <a:cs typeface="Times New Roman" pitchFamily="18" charset="0"/>
            </a:endParaRPr>
          </a:p>
          <a:p>
            <a:pPr algn="ctr" eaLnBrk="0" hangingPunct="0"/>
            <a:endParaRPr lang="en-US" sz="2000" b="1" dirty="0" smtClean="0">
              <a:latin typeface="Times New Roman" pitchFamily="18" charset="0"/>
              <a:cs typeface="Times New Roman" pitchFamily="18" charset="0"/>
            </a:endParaRPr>
          </a:p>
          <a:p>
            <a:pPr algn="ctr" eaLnBrk="0" hangingPunct="0"/>
            <a:endParaRPr lang="en-US" sz="2000" b="1" dirty="0" smtClean="0">
              <a:latin typeface="Times New Roman" pitchFamily="18" charset="0"/>
              <a:cs typeface="Times New Roman" pitchFamily="18" charset="0"/>
            </a:endParaRPr>
          </a:p>
          <a:p>
            <a:pPr algn="ctr" eaLnBrk="0" hangingPunct="0"/>
            <a:endParaRPr lang="en-US" sz="2000" b="1" dirty="0" smtClean="0">
              <a:latin typeface="Times New Roman" pitchFamily="18" charset="0"/>
              <a:cs typeface="Times New Roman" pitchFamily="18" charset="0"/>
            </a:endParaRPr>
          </a:p>
          <a:p>
            <a:pPr algn="ctr" eaLnBrk="0" hangingPunct="0"/>
            <a:endParaRPr lang="en-US" sz="2800" b="1" u="sng" dirty="0" smtClean="0">
              <a:latin typeface="Times New Roman" pitchFamily="18" charset="0"/>
              <a:cs typeface="Times New Roman" pitchFamily="18" charset="0"/>
            </a:endParaRPr>
          </a:p>
          <a:p>
            <a:pPr algn="ctr" eaLnBrk="0" hangingPunct="0"/>
            <a:endParaRPr lang="en-US" sz="2800" b="1" u="sng" dirty="0" smtClean="0">
              <a:latin typeface="Times New Roman" pitchFamily="18" charset="0"/>
              <a:cs typeface="Times New Roman" pitchFamily="18" charset="0"/>
            </a:endParaRPr>
          </a:p>
          <a:p>
            <a:pPr algn="ctr" eaLnBrk="0" hangingPunct="0"/>
            <a:endParaRPr lang="en-US" sz="2800" b="1" u="sng" dirty="0" smtClean="0">
              <a:latin typeface="Times New Roman" pitchFamily="18" charset="0"/>
              <a:cs typeface="Times New Roman" pitchFamily="18" charset="0"/>
            </a:endParaRPr>
          </a:p>
          <a:p>
            <a:pPr algn="ctr" eaLnBrk="0" hangingPunct="0"/>
            <a:r>
              <a:rPr lang="en-US" sz="2800" b="1" u="sng" dirty="0" smtClean="0">
                <a:latin typeface="Times New Roman" pitchFamily="18" charset="0"/>
                <a:cs typeface="Times New Roman" pitchFamily="18" charset="0"/>
              </a:rPr>
              <a:t>  CT –3089</a:t>
            </a:r>
          </a:p>
          <a:p>
            <a:pPr algn="ctr" eaLnBrk="0" hangingPunct="0"/>
            <a:r>
              <a:rPr lang="en-US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Algerian" pitchFamily="82" charset="0"/>
                <a:cs typeface="Times New Roman" pitchFamily="18" charset="0"/>
              </a:rPr>
              <a:t>          COMPUTER TECHNOLOGY AND APPLICATION Department</a:t>
            </a:r>
          </a:p>
          <a:p>
            <a:pPr algn="ctr" eaLnBrk="0" hangingPunct="0"/>
            <a:r>
              <a:rPr lang="en-US" sz="20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Baskerville Old Face" pitchFamily="18" charset="0"/>
                <a:cs typeface="Times New Roman" pitchFamily="18" charset="0"/>
              </a:rPr>
              <a:t>            </a:t>
            </a:r>
            <a:r>
              <a:rPr lang="en-US" sz="2000" b="1" u="sng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Baskerville Old Face" pitchFamily="18" charset="0"/>
                <a:cs typeface="Times New Roman" pitchFamily="18" charset="0"/>
              </a:rPr>
              <a:t>PRESENTATION  ON :</a:t>
            </a:r>
            <a:endParaRPr lang="en-US" sz="2800" b="1" u="sng" dirty="0" smtClean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latin typeface="Baskerville Old Face" pitchFamily="18" charset="0"/>
              <a:cs typeface="Times New Roman" pitchFamily="18" charset="0"/>
            </a:endParaRPr>
          </a:p>
          <a:p>
            <a:pPr marL="548640" algn="ctr" eaLnBrk="0" hangingPunct="0"/>
            <a:r>
              <a:rPr lang="en-US" sz="4000" b="1" u="sng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Bauhaus 93" pitchFamily="82" charset="0"/>
                <a:cs typeface="Times New Roman" pitchFamily="18" charset="0"/>
              </a:rPr>
              <a:t>STUDENTWORLD.COM</a:t>
            </a:r>
            <a:endParaRPr lang="en-US" b="1" u="sng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Times New Roman" pitchFamily="18" charset="0"/>
              <a:cs typeface="Times New Roman" pitchFamily="18" charset="0"/>
            </a:endParaRPr>
          </a:p>
          <a:p>
            <a:pPr eaLnBrk="0" hangingPunct="0"/>
            <a:endParaRPr lang="en-US" b="1" u="sng" dirty="0" smtClean="0">
              <a:latin typeface="Times New Roman" pitchFamily="18" charset="0"/>
              <a:cs typeface="Times New Roman" pitchFamily="18" charset="0"/>
            </a:endParaRPr>
          </a:p>
          <a:p>
            <a:pPr eaLnBrk="0" hangingPunct="0"/>
            <a:endParaRPr lang="en-US" b="1" u="sng" dirty="0" smtClean="0">
              <a:latin typeface="Times New Roman" pitchFamily="18" charset="0"/>
              <a:cs typeface="Times New Roman" pitchFamily="18" charset="0"/>
            </a:endParaRPr>
          </a:p>
          <a:p>
            <a:pPr eaLnBrk="0" hangingPunct="0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 	</a:t>
            </a: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GUIDED BY: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				             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SUBMITTED BY:                                                     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      </a:t>
            </a:r>
          </a:p>
          <a:p>
            <a:pPr eaLnBrk="0" hangingPunct="0"/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              Mrs.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Varshali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Jaiswal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			          	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Rahul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Bansal</a:t>
            </a:r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eaLnBrk="0" hangingPunct="0"/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							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Vikas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harle</a:t>
            </a:r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eaLnBrk="0" hangingPunct="0"/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							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Vishvesh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Mishra</a:t>
            </a:r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eaLnBrk="0" hangingPunct="0"/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    				     		</a:t>
            </a:r>
          </a:p>
          <a:p>
            <a:pPr eaLnBrk="0" hangingPunct="0"/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  						          	         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			                                                          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						</a:t>
            </a: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 eaLnBrk="0" hangingPunct="0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                                                                                                          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eaLnBrk="0" hangingPunct="0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                                                                                                            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eaLnBrk="0" hangingPunct="0"/>
            <a:r>
              <a:rPr lang="en-US" dirty="0">
                <a:latin typeface="Times New Roman" pitchFamily="18" charset="0"/>
                <a:cs typeface="Times New Roman" pitchFamily="18" charset="0"/>
              </a:rPr>
              <a:t>                                                                                                </a:t>
            </a:r>
          </a:p>
          <a:p>
            <a:pPr eaLnBrk="0" hangingPunct="0"/>
            <a:endParaRPr lang="en-US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eaLnBrk="0" hangingPunct="0"/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eaLnBrk="0" hangingPunct="0"/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WordArt 2"/>
          <p:cNvSpPr>
            <a:spLocks noChangeArrowheads="1" noChangeShapeType="1" noTextEdit="1"/>
          </p:cNvSpPr>
          <p:nvPr/>
        </p:nvSpPr>
        <p:spPr bwMode="auto">
          <a:xfrm>
            <a:off x="1219200" y="533400"/>
            <a:ext cx="7467600" cy="2743200"/>
          </a:xfrm>
          <a:prstGeom prst="rect">
            <a:avLst/>
          </a:prstGeom>
        </p:spPr>
        <p:txBody>
          <a:bodyPr spcFirstLastPara="1" wrap="none" fromWordArt="1">
            <a:prstTxWarp prst="textArchUp">
              <a:avLst>
                <a:gd name="adj" fmla="val 10800004"/>
              </a:avLst>
            </a:prstTxWarp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3600" b="1" kern="10" dirty="0" err="1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Cambria"/>
              </a:rPr>
              <a:t>Shri</a:t>
            </a:r>
            <a:r>
              <a:rPr lang="en-US" sz="3600" b="1" kern="10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Cambria"/>
              </a:rPr>
              <a:t> G.S. Inst. of Tech. &amp; Science</a:t>
            </a:r>
          </a:p>
        </p:txBody>
      </p:sp>
    </p:spTree>
    <p:extLst>
      <p:ext uri="{BB962C8B-B14F-4D97-AF65-F5344CB8AC3E}">
        <p14:creationId xmlns:p14="http://schemas.microsoft.com/office/powerpoint/2010/main" xmlns="" val="172600960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1689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8964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228600"/>
            <a:ext cx="7498080" cy="1143000"/>
          </a:xfrm>
        </p:spPr>
        <p:txBody>
          <a:bodyPr>
            <a:noAutofit/>
          </a:bodyPr>
          <a:lstStyle/>
          <a:p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Student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dirty="0" smtClean="0">
                <a:latin typeface="Times New Roman" pitchFamily="18" charset="0"/>
                <a:cs typeface="Times New Roman" pitchFamily="18" charset="0"/>
              </a:rPr>
            </a:b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0600" y="914400"/>
            <a:ext cx="7498080" cy="4800600"/>
          </a:xfrm>
        </p:spPr>
        <p:txBody>
          <a:bodyPr>
            <a:normAutofit/>
          </a:bodyPr>
          <a:lstStyle/>
          <a:p>
            <a:pPr lvl="0" algn="just">
              <a:buFont typeface="Wingdings" pitchFamily="2" charset="2"/>
              <a:buChar char="Ø"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User can Login with provided user ID and password.</a:t>
            </a:r>
          </a:p>
          <a:p>
            <a:pPr lvl="0" algn="just">
              <a:buFont typeface="Wingdings" pitchFamily="2" charset="2"/>
              <a:buChar char="Ø"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Students can sale theirs books through our website to any students.</a:t>
            </a:r>
          </a:p>
          <a:p>
            <a:pPr lvl="0" algn="just">
              <a:buFont typeface="Wingdings" pitchFamily="2" charset="2"/>
              <a:buChar char="Ø"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They can also purchase books through our sides from any authorized student.</a:t>
            </a:r>
          </a:p>
          <a:p>
            <a:pPr algn="just">
              <a:buFont typeface="Wingdings" pitchFamily="2" charset="2"/>
              <a:buChar char="Ø"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They can see event and activity details on by clicking on event module and they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228600"/>
            <a:ext cx="8382000" cy="914400"/>
          </a:xfrm>
        </p:spPr>
        <p:txBody>
          <a:bodyPr>
            <a:noAutofit/>
          </a:bodyPr>
          <a:lstStyle/>
          <a:p>
            <a:r>
              <a:rPr lang="en-US" sz="3500" b="1" dirty="0" smtClean="0">
                <a:latin typeface="Times New Roman" pitchFamily="18" charset="0"/>
                <a:cs typeface="Times New Roman" pitchFamily="18" charset="0"/>
              </a:rPr>
              <a:t>Software and Hardware Requirement</a:t>
            </a:r>
            <a:br>
              <a:rPr lang="en-US" sz="3500" b="1" dirty="0" smtClean="0">
                <a:latin typeface="Times New Roman" pitchFamily="18" charset="0"/>
                <a:cs typeface="Times New Roman" pitchFamily="18" charset="0"/>
              </a:rPr>
            </a:br>
            <a:endParaRPr lang="en-US" sz="35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6800" y="1066800"/>
            <a:ext cx="8229600" cy="4525963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S/W Requirement:-</a:t>
            </a:r>
          </a:p>
          <a:p>
            <a:pPr lvl="0">
              <a:buFont typeface="Wingdings" pitchFamily="2" charset="2"/>
              <a:buChar char="Ø"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java,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Servlet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, JSP, JDBC</a:t>
            </a:r>
          </a:p>
          <a:p>
            <a:pPr lvl="0">
              <a:buFont typeface="Wingdings" pitchFamily="2" charset="2"/>
              <a:buChar char="Ø"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My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sql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5.0</a:t>
            </a:r>
          </a:p>
          <a:p>
            <a:pPr lvl="0">
              <a:buFont typeface="Wingdings" pitchFamily="2" charset="2"/>
              <a:buChar char="Ø"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Apache Tomcat 7.0 Server</a:t>
            </a:r>
          </a:p>
          <a:p>
            <a:pPr>
              <a:buFont typeface="Wingdings" pitchFamily="2" charset="2"/>
              <a:buChar char="Ø"/>
            </a:pP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H/W Requirement:- </a:t>
            </a:r>
          </a:p>
          <a:p>
            <a:pPr lvl="0">
              <a:buFont typeface="Wingdings" pitchFamily="2" charset="2"/>
              <a:buChar char="Ø"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Pentium based system</a:t>
            </a:r>
          </a:p>
          <a:p>
            <a:pPr lvl="0">
              <a:buFont typeface="Wingdings" pitchFamily="2" charset="2"/>
              <a:buChar char="Ø"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1 GB RAM</a:t>
            </a:r>
          </a:p>
          <a:p>
            <a:pPr lvl="0">
              <a:buFont typeface="Wingdings" pitchFamily="2" charset="2"/>
              <a:buChar char="Ø"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20gb HDD</a:t>
            </a:r>
          </a:p>
          <a:p>
            <a:pPr>
              <a:buFont typeface="Wingdings" pitchFamily="2" charset="2"/>
              <a:buChar char="Ø"/>
            </a:pP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228600"/>
            <a:ext cx="7498080" cy="1143000"/>
          </a:xfrm>
        </p:spPr>
        <p:txBody>
          <a:bodyPr>
            <a:noAutofit/>
          </a:bodyPr>
          <a:lstStyle/>
          <a:p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CONCLUSION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dirty="0" smtClean="0">
                <a:latin typeface="Times New Roman" pitchFamily="18" charset="0"/>
                <a:cs typeface="Times New Roman" pitchFamily="18" charset="0"/>
              </a:rPr>
            </a:b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6800" y="1066800"/>
            <a:ext cx="7498080" cy="4800600"/>
          </a:xfrm>
        </p:spPr>
        <p:txBody>
          <a:bodyPr>
            <a:normAutofit/>
          </a:bodyPr>
          <a:lstStyle/>
          <a:p>
            <a:pPr algn="just">
              <a:buNone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		Generally the students of the Colleges have to face a lot of problems for the book of particular subject and previous year notes and papers. So, there is a need to develop a system that can solve the mentioned problem. This software comes with just that solution.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828800"/>
            <a:ext cx="7498080" cy="1143000"/>
          </a:xfrm>
        </p:spPr>
        <p:txBody>
          <a:bodyPr>
            <a:normAutofit/>
          </a:bodyPr>
          <a:lstStyle/>
          <a:p>
            <a:pPr algn="ctr"/>
            <a:r>
              <a:rPr lang="en-US" sz="6600" dirty="0" smtClean="0"/>
              <a:t>Screen Shots</a:t>
            </a:r>
            <a:endParaRPr lang="en-US" sz="6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0120" y="-304800"/>
            <a:ext cx="7498080" cy="1143000"/>
          </a:xfrm>
        </p:spPr>
        <p:txBody>
          <a:bodyPr/>
          <a:lstStyle/>
          <a:p>
            <a:r>
              <a:rPr lang="en-US" dirty="0" smtClean="0"/>
              <a:t>Home Page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77274" y="762000"/>
            <a:ext cx="8166726" cy="609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-228600"/>
            <a:ext cx="7498080" cy="1143000"/>
          </a:xfrm>
        </p:spPr>
        <p:txBody>
          <a:bodyPr/>
          <a:lstStyle/>
          <a:p>
            <a:r>
              <a:rPr lang="en-US" dirty="0" smtClean="0"/>
              <a:t>About us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66800" y="685800"/>
            <a:ext cx="8077200" cy="617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-228600"/>
            <a:ext cx="7498080" cy="1143000"/>
          </a:xfrm>
        </p:spPr>
        <p:txBody>
          <a:bodyPr/>
          <a:lstStyle/>
          <a:p>
            <a:r>
              <a:rPr lang="en-US" dirty="0" smtClean="0"/>
              <a:t>Contact us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66800" y="618910"/>
            <a:ext cx="8077200" cy="62390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-152400"/>
            <a:ext cx="7498080" cy="1143000"/>
          </a:xfrm>
        </p:spPr>
        <p:txBody>
          <a:bodyPr/>
          <a:lstStyle/>
          <a:p>
            <a:r>
              <a:rPr lang="en-US" dirty="0" smtClean="0"/>
              <a:t>Student Registration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66800" y="914400"/>
            <a:ext cx="8077200" cy="594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-228600"/>
            <a:ext cx="7498080" cy="1143000"/>
          </a:xfrm>
        </p:spPr>
        <p:txBody>
          <a:bodyPr/>
          <a:lstStyle/>
          <a:p>
            <a:r>
              <a:rPr lang="en-US" dirty="0" smtClean="0"/>
              <a:t>Admin Login</a:t>
            </a:r>
            <a:endParaRPr lang="en-US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66800" y="762000"/>
            <a:ext cx="8077200" cy="609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0"/>
            <a:ext cx="7498080" cy="1143000"/>
          </a:xfrm>
        </p:spPr>
        <p:txBody>
          <a:bodyPr/>
          <a:lstStyle/>
          <a:p>
            <a:r>
              <a:rPr lang="en-US" dirty="0" smtClean="0"/>
              <a:t>Book Buy</a:t>
            </a:r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59050" y="914400"/>
            <a:ext cx="8084950" cy="594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/>
          <p:cNvSpPr txBox="1">
            <a:spLocks/>
          </p:cNvSpPr>
          <p:nvPr/>
        </p:nvSpPr>
        <p:spPr>
          <a:xfrm>
            <a:off x="990600" y="152400"/>
            <a:ext cx="8229600" cy="11430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sng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j-ea"/>
                <a:cs typeface="Times New Roman" pitchFamily="18" charset="0"/>
              </a:rPr>
              <a:t>Contents…</a:t>
            </a:r>
            <a:endParaRPr kumimoji="0" lang="en-US" sz="5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  <p:sp>
        <p:nvSpPr>
          <p:cNvPr id="3" name="Content Placeholder 1"/>
          <p:cNvSpPr txBox="1">
            <a:spLocks/>
          </p:cNvSpPr>
          <p:nvPr/>
        </p:nvSpPr>
        <p:spPr>
          <a:xfrm>
            <a:off x="1066800" y="1066800"/>
            <a:ext cx="8077200" cy="54102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 Abstract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 Introduction</a:t>
            </a:r>
            <a:endParaRPr kumimoji="0" lang="en-US" sz="280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  <a:p>
            <a:pPr marL="342900" lvl="0" indent="-342900">
              <a:spcBef>
                <a:spcPct val="20000"/>
              </a:spcBef>
              <a:buFont typeface="Wingdings" pitchFamily="2" charset="2"/>
              <a:buChar char="Ø"/>
              <a:defRPr/>
            </a:pP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 Limitations in existing system</a:t>
            </a:r>
          </a:p>
          <a:p>
            <a:pPr marL="342900" lvl="0" indent="-342900">
              <a:spcBef>
                <a:spcPct val="20000"/>
              </a:spcBef>
              <a:buFont typeface="Wingdings" pitchFamily="2" charset="2"/>
              <a:buChar char="Ø"/>
              <a:defRPr/>
            </a:pP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 Our system</a:t>
            </a:r>
            <a:endParaRPr kumimoji="0" lang="en-US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 Major Operation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 User:-Admin , Student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 Hardware &amp; Software Requirement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Conclusion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Screen Shots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 Reference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0"/>
            <a:ext cx="7498080" cy="1143000"/>
          </a:xfrm>
        </p:spPr>
        <p:txBody>
          <a:bodyPr/>
          <a:lstStyle/>
          <a:p>
            <a:r>
              <a:rPr lang="en-US" dirty="0" smtClean="0"/>
              <a:t>Sale Book</a:t>
            </a:r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14498" y="1066800"/>
            <a:ext cx="8129502" cy="579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-76200"/>
            <a:ext cx="7498080" cy="1143000"/>
          </a:xfrm>
        </p:spPr>
        <p:txBody>
          <a:bodyPr/>
          <a:lstStyle/>
          <a:p>
            <a:r>
              <a:rPr lang="en-US" dirty="0" smtClean="0"/>
              <a:t>Post Event</a:t>
            </a:r>
            <a:endParaRPr 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66800" y="914400"/>
            <a:ext cx="8043834" cy="594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0120" y="-76200"/>
            <a:ext cx="7498080" cy="1143000"/>
          </a:xfrm>
        </p:spPr>
        <p:txBody>
          <a:bodyPr/>
          <a:lstStyle/>
          <a:p>
            <a:r>
              <a:rPr lang="en-US" dirty="0" smtClean="0"/>
              <a:t>View Register User</a:t>
            </a:r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90600" y="1108880"/>
            <a:ext cx="8077200" cy="5749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0"/>
            <a:ext cx="7498080" cy="1143000"/>
          </a:xfrm>
        </p:spPr>
        <p:txBody>
          <a:bodyPr/>
          <a:lstStyle/>
          <a:p>
            <a:r>
              <a:rPr lang="en-US" dirty="0" smtClean="0"/>
              <a:t>Pending User Status</a:t>
            </a:r>
            <a:endParaRPr 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62217" y="990600"/>
            <a:ext cx="8081783" cy="586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0"/>
            <a:ext cx="7498080" cy="1143000"/>
          </a:xfrm>
        </p:spPr>
        <p:txBody>
          <a:bodyPr/>
          <a:lstStyle/>
          <a:p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 REFERENCES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0600" y="1371600"/>
            <a:ext cx="7498080" cy="4800600"/>
          </a:xfrm>
        </p:spPr>
        <p:txBody>
          <a:bodyPr/>
          <a:lstStyle/>
          <a:p>
            <a:pPr lvl="0">
              <a:buFont typeface="Wingdings" pitchFamily="2" charset="2"/>
              <a:buChar char="Ø"/>
            </a:pP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The Complete reference book of Java.</a:t>
            </a: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 lvl="0">
              <a:buFont typeface="Wingdings" pitchFamily="2" charset="2"/>
              <a:buChar char="Ø"/>
            </a:pPr>
            <a:r>
              <a:rPr lang="en-US" b="1" u="sng" dirty="0" smtClean="0">
                <a:latin typeface="Times New Roman" pitchFamily="18" charset="0"/>
                <a:cs typeface="Times New Roman" pitchFamily="18" charset="0"/>
                <a:hlinkClick r:id="rId2"/>
              </a:rPr>
              <a:t>www.roseindia.java.com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.</a:t>
            </a: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 lvl="0">
              <a:buFont typeface="Wingdings" pitchFamily="2" charset="2"/>
              <a:buChar char="Ø"/>
            </a:pPr>
            <a:r>
              <a:rPr lang="en-US" b="1" u="sng" dirty="0" smtClean="0">
                <a:latin typeface="Times New Roman" pitchFamily="18" charset="0"/>
                <a:cs typeface="Times New Roman" pitchFamily="18" charset="0"/>
                <a:hlinkClick r:id="rId3"/>
              </a:rPr>
              <a:t>www.javatpoint.com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.</a:t>
            </a: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 lvl="0">
              <a:buFont typeface="Wingdings" pitchFamily="2" charset="2"/>
              <a:buChar char="Ø"/>
            </a:pPr>
            <a:r>
              <a:rPr lang="en-US" b="1" u="sng" dirty="0" smtClean="0">
                <a:latin typeface="Times New Roman" pitchFamily="18" charset="0"/>
                <a:cs typeface="Times New Roman" pitchFamily="18" charset="0"/>
                <a:hlinkClick r:id="rId4"/>
              </a:rPr>
              <a:t>www.java4s.com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.</a:t>
            </a: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 lvl="0">
              <a:buFont typeface="Wingdings" pitchFamily="2" charset="2"/>
              <a:buChar char="Ø"/>
            </a:pPr>
            <a:r>
              <a:rPr lang="en-US" b="1" u="sng" dirty="0" smtClean="0">
                <a:latin typeface="Times New Roman" pitchFamily="18" charset="0"/>
                <a:cs typeface="Times New Roman" pitchFamily="18" charset="0"/>
                <a:hlinkClick r:id="rId5"/>
              </a:rPr>
              <a:t>www.w3school.com</a:t>
            </a: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Wingdings" pitchFamily="2" charset="2"/>
              <a:buChar char="Ø"/>
            </a:pPr>
            <a:endParaRPr lang="en-US" dirty="0" smtClean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ower-point-Thank-You-Slides_D2578_025_m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1" y="0"/>
            <a:ext cx="9144001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304800"/>
            <a:ext cx="7790688" cy="1189038"/>
          </a:xfrm>
        </p:spPr>
        <p:txBody>
          <a:bodyPr>
            <a:normAutofit fontScale="90000"/>
          </a:bodyPr>
          <a:lstStyle/>
          <a:p>
            <a:r>
              <a:rPr lang="en-US" sz="4800" b="1" dirty="0" smtClean="0">
                <a:latin typeface="Times New Roman" pitchFamily="18" charset="0"/>
                <a:cs typeface="Times New Roman" pitchFamily="18" charset="0"/>
              </a:rPr>
              <a:t>Abstract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0600" y="1295400"/>
            <a:ext cx="7848600" cy="5105400"/>
          </a:xfrm>
        </p:spPr>
        <p:txBody>
          <a:bodyPr>
            <a:noAutofit/>
          </a:bodyPr>
          <a:lstStyle/>
          <a:p>
            <a:pPr lvl="0" algn="just">
              <a:buNone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		The aim of the project is to provide books, notes and sharing of events online that will provide minimum cost of book, sharing of books and information about event.</a:t>
            </a:r>
            <a:endParaRPr lang="en-IN" dirty="0" smtClean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152400"/>
            <a:ext cx="7498080" cy="1143000"/>
          </a:xfrm>
        </p:spPr>
        <p:txBody>
          <a:bodyPr/>
          <a:lstStyle/>
          <a:p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Introduction</a:t>
            </a:r>
            <a:endParaRPr lang="en-US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0600" y="1371600"/>
            <a:ext cx="7498080" cy="4800600"/>
          </a:xfrm>
        </p:spPr>
        <p:txBody>
          <a:bodyPr>
            <a:normAutofit/>
          </a:bodyPr>
          <a:lstStyle/>
          <a:p>
            <a:pPr algn="just">
              <a:buFont typeface="Wingdings" pitchFamily="2" charset="2"/>
              <a:buChar char="Ø"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It is based on java technology project made for the students.</a:t>
            </a:r>
          </a:p>
          <a:p>
            <a:pPr algn="just">
              <a:buFont typeface="Wingdings" pitchFamily="2" charset="2"/>
              <a:buChar char="Ø"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The 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StudentWorld.com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prepared to provide all categories of books, notes and helps in various types of books.</a:t>
            </a:r>
          </a:p>
          <a:p>
            <a:pPr algn="just">
              <a:buFont typeface="Wingdings" pitchFamily="2" charset="2"/>
              <a:buChar char="Ø"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It facilitate candidates to register &amp; search as well as upload books and, manage their accounts etc.</a:t>
            </a:r>
          </a:p>
          <a:p>
            <a:pPr algn="just"/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0"/>
            <a:ext cx="7498080" cy="1143000"/>
          </a:xfrm>
        </p:spPr>
        <p:txBody>
          <a:bodyPr>
            <a:normAutofit/>
          </a:bodyPr>
          <a:lstStyle/>
          <a:p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Limitations in existing system</a:t>
            </a:r>
            <a:endParaRPr lang="en-US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0600" y="1219200"/>
            <a:ext cx="7498080" cy="4800600"/>
          </a:xfrm>
        </p:spPr>
        <p:txBody>
          <a:bodyPr>
            <a:normAutofit/>
          </a:bodyPr>
          <a:lstStyle/>
          <a:p>
            <a:pPr lvl="0" algn="just">
              <a:buFont typeface="Wingdings" pitchFamily="2" charset="2"/>
              <a:buChar char="Ø"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Books, Notes, Events Detail searching is very difficult.</a:t>
            </a:r>
          </a:p>
          <a:p>
            <a:pPr lvl="0" algn="just">
              <a:buFont typeface="Wingdings" pitchFamily="2" charset="2"/>
              <a:buChar char="Ø"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Time consuming.</a:t>
            </a:r>
          </a:p>
          <a:p>
            <a:pPr lvl="0" algn="just">
              <a:buFont typeface="Wingdings" pitchFamily="2" charset="2"/>
              <a:buChar char="Ø"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Complete detail not always available.</a:t>
            </a:r>
          </a:p>
          <a:p>
            <a:pPr lvl="0" algn="just">
              <a:buFont typeface="Wingdings" pitchFamily="2" charset="2"/>
              <a:buChar char="Ø"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High cost for searching a Books, Notes, Events Detail.</a:t>
            </a:r>
          </a:p>
          <a:p>
            <a:pPr lvl="0" algn="just">
              <a:buFont typeface="Wingdings" pitchFamily="2" charset="2"/>
              <a:buChar char="Ø"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No database/system to track of particular student.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0"/>
            <a:ext cx="7498080" cy="1143000"/>
          </a:xfrm>
        </p:spPr>
        <p:txBody>
          <a:bodyPr>
            <a:normAutofit/>
          </a:bodyPr>
          <a:lstStyle/>
          <a:p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Our system</a:t>
            </a:r>
            <a:endParaRPr lang="en-US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0600" y="1219200"/>
            <a:ext cx="7498080" cy="4800600"/>
          </a:xfrm>
        </p:spPr>
        <p:txBody>
          <a:bodyPr/>
          <a:lstStyle/>
          <a:p>
            <a:pPr algn="just">
              <a:buFont typeface="Wingdings" pitchFamily="2" charset="2"/>
              <a:buChar char="Ø"/>
            </a:pP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 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24X7 online facility.</a:t>
            </a:r>
          </a:p>
          <a:p>
            <a:pPr lvl="0" algn="just">
              <a:buFont typeface="Wingdings" pitchFamily="2" charset="2"/>
              <a:buChar char="Ø"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No duplication of Books, Notes, Events Detail.</a:t>
            </a:r>
          </a:p>
          <a:p>
            <a:pPr lvl="0" algn="just">
              <a:buFont typeface="Wingdings" pitchFamily="2" charset="2"/>
              <a:buChar char="Ø"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Save effort, time &amp; cost of Student.</a:t>
            </a:r>
          </a:p>
          <a:p>
            <a:pPr lvl="0" algn="just">
              <a:buFont typeface="Wingdings" pitchFamily="2" charset="2"/>
              <a:buChar char="Ø"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Books, Notes, Events Detail search and filter is now more easier, fast and accurate.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381000"/>
            <a:ext cx="7498080" cy="914400"/>
          </a:xfrm>
        </p:spPr>
        <p:txBody>
          <a:bodyPr>
            <a:noAutofit/>
          </a:bodyPr>
          <a:lstStyle/>
          <a:p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 Major Operations</a:t>
            </a:r>
            <a:br>
              <a:rPr lang="en-US" b="1" dirty="0" smtClean="0">
                <a:latin typeface="Times New Roman" pitchFamily="18" charset="0"/>
                <a:cs typeface="Times New Roman" pitchFamily="18" charset="0"/>
              </a:rPr>
            </a:b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0600" y="1066800"/>
            <a:ext cx="7498080" cy="4800600"/>
          </a:xfrm>
        </p:spPr>
        <p:txBody>
          <a:bodyPr/>
          <a:lstStyle/>
          <a:p>
            <a:pPr algn="just">
              <a:buFont typeface="Wingdings" pitchFamily="2" charset="2"/>
              <a:buChar char="Ø"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A  major operation defines a function of a system and its components. A function is described as a set of inputs, the behavior, and outputs.</a:t>
            </a:r>
          </a:p>
          <a:p>
            <a:pPr algn="just">
              <a:buNone/>
            </a:pP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/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0600" y="1371600"/>
            <a:ext cx="8153400" cy="5486400"/>
          </a:xfrm>
        </p:spPr>
        <p:txBody>
          <a:bodyPr>
            <a:normAutofit/>
          </a:bodyPr>
          <a:lstStyle/>
          <a:p>
            <a:pPr algn="just">
              <a:buFont typeface="Wingdings" pitchFamily="2" charset="2"/>
              <a:buChar char="Ø"/>
            </a:pPr>
            <a:r>
              <a:rPr lang="en-US" b="1" dirty="0" smtClean="0"/>
              <a:t> Registration Sale</a:t>
            </a:r>
          </a:p>
          <a:p>
            <a:pPr algn="just">
              <a:buFont typeface="Wingdings" pitchFamily="2" charset="2"/>
              <a:buChar char="Ø"/>
            </a:pPr>
            <a:r>
              <a:rPr lang="en-US" b="1" dirty="0" smtClean="0"/>
              <a:t> Buy </a:t>
            </a:r>
            <a:r>
              <a:rPr lang="en-US" b="1" dirty="0" smtClean="0"/>
              <a:t>Details </a:t>
            </a:r>
          </a:p>
          <a:p>
            <a:pPr algn="just">
              <a:buFont typeface="Wingdings" pitchFamily="2" charset="2"/>
              <a:buChar char="Ø"/>
            </a:pPr>
            <a:r>
              <a:rPr lang="en-US" b="1" dirty="0" smtClean="0"/>
              <a:t> Event </a:t>
            </a:r>
            <a:r>
              <a:rPr lang="en-US" b="1" dirty="0" smtClean="0"/>
              <a:t>Details </a:t>
            </a:r>
          </a:p>
          <a:p>
            <a:pPr algn="just">
              <a:buFont typeface="Wingdings" pitchFamily="2" charset="2"/>
              <a:buChar char="Ø"/>
            </a:pPr>
            <a:r>
              <a:rPr lang="en-US" b="1" dirty="0" smtClean="0"/>
              <a:t> Sale Details </a:t>
            </a:r>
            <a:endParaRPr lang="en-US" b="1" dirty="0" smtClean="0">
              <a:latin typeface="Times New Roman" pitchFamily="18" charset="0"/>
              <a:cs typeface="Times New Roman" pitchFamily="18" charset="0"/>
            </a:endParaRPr>
          </a:p>
          <a:p>
            <a:pPr algn="just">
              <a:buNone/>
            </a:pPr>
            <a:endParaRPr lang="en-US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143000" y="304800"/>
            <a:ext cx="77724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3200" b="1" dirty="0" smtClean="0">
                <a:latin typeface="Times New Roman" pitchFamily="18" charset="0"/>
                <a:cs typeface="Times New Roman" pitchFamily="18" charset="0"/>
              </a:rPr>
              <a:t>Following are the Major Operation of StudentsWorld.com-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-152400"/>
            <a:ext cx="7498080" cy="1143000"/>
          </a:xfrm>
        </p:spPr>
        <p:txBody>
          <a:bodyPr/>
          <a:lstStyle/>
          <a:p>
            <a:r>
              <a:rPr lang="en-US" sz="6600" b="1" dirty="0" smtClean="0">
                <a:latin typeface="Times New Roman" pitchFamily="18" charset="0"/>
                <a:cs typeface="Times New Roman" pitchFamily="18" charset="0"/>
              </a:rPr>
              <a:t>User</a:t>
            </a:r>
            <a:endParaRPr lang="en-US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0600" y="1143000"/>
            <a:ext cx="7498080" cy="4800600"/>
          </a:xfrm>
        </p:spPr>
        <p:txBody>
          <a:bodyPr/>
          <a:lstStyle/>
          <a:p>
            <a:pPr>
              <a:buNone/>
            </a:pP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990600" y="762000"/>
            <a:ext cx="7848600" cy="54864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365760" marR="0" lvl="0" indent="-283464" algn="just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tabLst/>
              <a:defRPr/>
            </a:pPr>
            <a:r>
              <a:rPr kumimoji="0" lang="en-US" sz="4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Administrator</a:t>
            </a:r>
            <a:endParaRPr kumimoji="0" lang="en-US" sz="4000" b="1" i="0" u="none" strike="noStrike" kern="1200" cap="none" spc="0" normalizeH="0" baseline="0" noProof="0" dirty="0" smtClean="0">
              <a:ln>
                <a:noFill/>
              </a:ln>
              <a:solidFill>
                <a:schemeClr val="accent3">
                  <a:lumMod val="50000"/>
                </a:schemeClr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  <a:p>
            <a:pPr marL="365760" marR="0" lvl="0" indent="-283464" algn="just" defTabSz="914400" rtl="0" eaLnBrk="1" fontAlgn="auto" latinLnBrk="0" hangingPunct="1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tabLst/>
              <a:defRPr/>
            </a:pPr>
            <a:endParaRPr kumimoji="0" lang="en-US" sz="13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  <a:p>
            <a:pPr marL="365760" marR="0" lvl="0" indent="-283464" algn="just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itchFamily="2" charset="2"/>
              <a:buChar char="Ø"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Has full access to all the modules of this system. </a:t>
            </a:r>
          </a:p>
          <a:p>
            <a:pPr marL="365760" marR="0" lvl="0" indent="-283464" algn="just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itchFamily="2" charset="2"/>
              <a:buChar char="Ø"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Admin can Login with user ID and password.</a:t>
            </a:r>
          </a:p>
          <a:p>
            <a:pPr marL="365760" marR="0" lvl="0" indent="-283464" algn="just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itchFamily="2" charset="2"/>
              <a:buChar char="Ø"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Can view, delete and update Book details.</a:t>
            </a:r>
          </a:p>
          <a:p>
            <a:pPr marL="365760" marR="0" lvl="0" indent="-283464" algn="just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itchFamily="2" charset="2"/>
              <a:buChar char="Ø"/>
              <a:tabLst/>
              <a:defRPr/>
            </a:pP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Admin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 can view,  update, delete student’s  and personal details.</a:t>
            </a:r>
          </a:p>
          <a:p>
            <a:pPr marL="365760" marR="0" lvl="0" indent="-283464" algn="just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itchFamily="2" charset="2"/>
              <a:buChar char="Ø"/>
              <a:tabLst/>
              <a:defRPr/>
            </a:pPr>
            <a:r>
              <a:rPr lang="en-US" sz="3200" smtClean="0">
                <a:latin typeface="Times New Roman" pitchFamily="18" charset="0"/>
                <a:cs typeface="Times New Roman" pitchFamily="18" charset="0"/>
              </a:rPr>
              <a:t>Admin</a:t>
            </a:r>
            <a:r>
              <a:rPr kumimoji="0" lang="en-US" sz="3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 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also has mail facility to all.</a:t>
            </a:r>
          </a:p>
          <a:p>
            <a:pPr marL="365760" marR="0" lvl="0" indent="-283464" algn="just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itchFamily="2" charset="2"/>
              <a:buChar char="Ø"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He can send and see student feedback.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olstice">
  <a:themeElements>
    <a:clrScheme name="Solstice">
      <a:dk1>
        <a:sysClr val="windowText" lastClr="000000"/>
      </a:dk1>
      <a:lt1>
        <a:sysClr val="window" lastClr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Solstice">
      <a:maj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HY엽서L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Solstice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53000"/>
              </a:schemeClr>
            </a:gs>
            <a:gs pos="50000">
              <a:schemeClr val="phClr">
                <a:tint val="42000"/>
                <a:satMod val="255000"/>
              </a:schemeClr>
            </a:gs>
            <a:gs pos="97000">
              <a:schemeClr val="phClr">
                <a:tint val="53000"/>
                <a:satMod val="260000"/>
              </a:schemeClr>
            </a:gs>
            <a:gs pos="100000">
              <a:schemeClr val="phClr">
                <a:tint val="56000"/>
                <a:satMod val="275000"/>
              </a:schemeClr>
            </a:gs>
          </a:gsLst>
          <a:path path="circle">
            <a:fillToRect l="50000" t="50000" r="50000" b="50000"/>
          </a:path>
        </a:gradFill>
        <a:gradFill rotWithShape="1">
          <a:gsLst>
            <a:gs pos="0">
              <a:schemeClr val="phClr">
                <a:tint val="92000"/>
                <a:satMod val="170000"/>
              </a:schemeClr>
            </a:gs>
            <a:gs pos="15000">
              <a:schemeClr val="phClr">
                <a:tint val="92000"/>
                <a:shade val="99000"/>
                <a:satMod val="170000"/>
              </a:schemeClr>
            </a:gs>
            <a:gs pos="62000">
              <a:schemeClr val="phClr">
                <a:tint val="96000"/>
                <a:shade val="80000"/>
                <a:satMod val="170000"/>
              </a:schemeClr>
            </a:gs>
            <a:gs pos="97000">
              <a:schemeClr val="phClr">
                <a:tint val="98000"/>
                <a:shade val="63000"/>
                <a:satMod val="170000"/>
              </a:schemeClr>
            </a:gs>
            <a:gs pos="100000">
              <a:schemeClr val="phClr">
                <a:shade val="62000"/>
                <a:satMod val="170000"/>
              </a:schemeClr>
            </a:gs>
          </a:gsLst>
          <a:path path="circle">
            <a:fillToRect l="50000" t="50000" r="50000" b="5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 contourW="12700">
            <a:bevelT w="0" h="0"/>
            <a:contourClr>
              <a:schemeClr val="phClr">
                <a:shade val="80000"/>
              </a:schemeClr>
            </a:contourClr>
          </a:sp3d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5400000"/>
            </a:lightRig>
          </a:scene3d>
          <a:sp3d contourW="12700">
            <a:bevelT w="25400" h="50800" prst="angle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355000"/>
              </a:schemeClr>
            </a:gs>
            <a:gs pos="40000">
              <a:schemeClr val="phClr">
                <a:tint val="85000"/>
                <a:satMod val="320000"/>
              </a:schemeClr>
            </a:gs>
            <a:gs pos="100000">
              <a:schemeClr val="phClr">
                <a:shade val="55000"/>
                <a:satMod val="300000"/>
              </a:schemeClr>
            </a:gs>
          </a:gsLst>
          <a:path path="circle">
            <a:fillToRect l="-24500" t="-20000" r="124500" b="12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"/>
                <a:satMod val="300000"/>
              </a:schemeClr>
              <a:schemeClr val="phClr">
                <a:tint val="90000"/>
                <a:satMod val="225000"/>
              </a:schemeClr>
            </a:duotone>
          </a:blip>
          <a:tile tx="0" ty="0" sx="90000" sy="90000" flip="xy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Solstice</Template>
  <TotalTime>1096</TotalTime>
  <Words>364</Words>
  <Application>Microsoft Office PowerPoint</Application>
  <PresentationFormat>On-screen Show (4:3)</PresentationFormat>
  <Paragraphs>105</Paragraphs>
  <Slides>25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6" baseType="lpstr">
      <vt:lpstr>Solstice</vt:lpstr>
      <vt:lpstr>Slide 1</vt:lpstr>
      <vt:lpstr>Slide 2</vt:lpstr>
      <vt:lpstr>Abstract </vt:lpstr>
      <vt:lpstr>Introduction</vt:lpstr>
      <vt:lpstr>Limitations in existing system</vt:lpstr>
      <vt:lpstr>Our system</vt:lpstr>
      <vt:lpstr> Major Operations </vt:lpstr>
      <vt:lpstr> </vt:lpstr>
      <vt:lpstr>User</vt:lpstr>
      <vt:lpstr>Student </vt:lpstr>
      <vt:lpstr>Software and Hardware Requirement </vt:lpstr>
      <vt:lpstr>CONCLUSION </vt:lpstr>
      <vt:lpstr>Screen Shots</vt:lpstr>
      <vt:lpstr>Home Page</vt:lpstr>
      <vt:lpstr>About us</vt:lpstr>
      <vt:lpstr>Contact us</vt:lpstr>
      <vt:lpstr>Student Registration</vt:lpstr>
      <vt:lpstr>Admin Login</vt:lpstr>
      <vt:lpstr>Book Buy</vt:lpstr>
      <vt:lpstr>Sale Book</vt:lpstr>
      <vt:lpstr>Post Event</vt:lpstr>
      <vt:lpstr>View Register User</vt:lpstr>
      <vt:lpstr>Pending User Status</vt:lpstr>
      <vt:lpstr> REFERENCES</vt:lpstr>
      <vt:lpstr>Slide 25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Online bookstore Project PPT</dc:title>
  <dc:creator/>
  <cp:lastModifiedBy>vicky143</cp:lastModifiedBy>
  <cp:revision>78</cp:revision>
  <dcterms:created xsi:type="dcterms:W3CDTF">2006-08-16T00:00:00Z</dcterms:created>
  <dcterms:modified xsi:type="dcterms:W3CDTF">2016-03-30T05:51:52Z</dcterms:modified>
</cp:coreProperties>
</file>